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3" r:id="rId6"/>
    <p:sldId id="262" r:id="rId7"/>
    <p:sldId id="261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54"/>
    <p:restoredTop sz="94704"/>
  </p:normalViewPr>
  <p:slideViewPr>
    <p:cSldViewPr snapToGrid="0" snapToObjects="1">
      <p:cViewPr>
        <p:scale>
          <a:sx n="150" d="100"/>
          <a:sy n="150" d="100"/>
        </p:scale>
        <p:origin x="792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CEC5-9768-704C-83B4-04CAE9EA3F5C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13467-2DE3-B646-87B6-989C1BBB51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13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92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328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06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14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05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0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113467-2DE3-B646-87B6-989C1BBB51A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71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764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158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46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5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523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4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89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9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C8F30-7205-5B41-A288-E78CDC469419}" type="datetimeFigureOut">
              <a:rPr lang="en-US" smtClean="0"/>
              <a:t>11/3/16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2F0C6-B22F-A34A-9C69-B6C99505A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9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2.png"/><Relationship Id="rId13" Type="http://schemas.openxmlformats.org/officeDocument/2006/relationships/image" Target="../media/image35.png"/><Relationship Id="rId14" Type="http://schemas.openxmlformats.org/officeDocument/2006/relationships/image" Target="../media/image37.png"/><Relationship Id="rId1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2.png"/><Relationship Id="rId13" Type="http://schemas.openxmlformats.org/officeDocument/2006/relationships/image" Target="../media/image20.png"/><Relationship Id="rId14" Type="http://schemas.openxmlformats.org/officeDocument/2006/relationships/image" Target="../media/image35.png"/><Relationship Id="rId1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Bifurcation Diagram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Exponent 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81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116667" y="585499"/>
            <a:ext cx="7484533" cy="6272501"/>
            <a:chOff x="1219453" y="-361334"/>
            <a:chExt cx="8381747" cy="725629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" t="1114" r="10776" b="1336"/>
            <a:stretch/>
          </p:blipFill>
          <p:spPr>
            <a:xfrm>
              <a:off x="1981200" y="16923"/>
              <a:ext cx="7620000" cy="64897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02" r="23514" b="5119"/>
            <a:stretch/>
          </p:blipFill>
          <p:spPr>
            <a:xfrm>
              <a:off x="4930274" y="1304459"/>
              <a:ext cx="972000" cy="979024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28" r="22808" b="5893"/>
            <a:stretch/>
          </p:blipFill>
          <p:spPr>
            <a:xfrm>
              <a:off x="4930274" y="3746104"/>
              <a:ext cx="972000" cy="9507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137" r="23245" b="5609"/>
            <a:stretch/>
          </p:blipFill>
          <p:spPr>
            <a:xfrm>
              <a:off x="3797800" y="4111408"/>
              <a:ext cx="972000" cy="96740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61" r="23549" b="6097"/>
            <a:stretch/>
          </p:blipFill>
          <p:spPr>
            <a:xfrm>
              <a:off x="3797800" y="2250165"/>
              <a:ext cx="972000" cy="9668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51" r="24471" b="5805"/>
            <a:stretch/>
          </p:blipFill>
          <p:spPr>
            <a:xfrm>
              <a:off x="6049308" y="605356"/>
              <a:ext cx="975128" cy="990651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717" r="22671" b="4852"/>
            <a:stretch/>
          </p:blipFill>
          <p:spPr>
            <a:xfrm>
              <a:off x="6052436" y="2744432"/>
              <a:ext cx="972000" cy="96694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29" r="23417" b="6616"/>
            <a:stretch/>
          </p:blipFill>
          <p:spPr>
            <a:xfrm>
              <a:off x="2547316" y="2603799"/>
              <a:ext cx="972000" cy="96071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26" r="23628" b="5156"/>
            <a:stretch/>
          </p:blipFill>
          <p:spPr>
            <a:xfrm>
              <a:off x="2547316" y="4417443"/>
              <a:ext cx="972000" cy="9805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96" r="23596" b="5961"/>
            <a:stretch/>
          </p:blipFill>
          <p:spPr>
            <a:xfrm>
              <a:off x="7196871" y="1762594"/>
              <a:ext cx="972000" cy="975270"/>
            </a:xfrm>
            <a:prstGeom prst="rect">
              <a:avLst/>
            </a:prstGeom>
          </p:spPr>
        </p:pic>
        <p:sp>
          <p:nvSpPr>
            <p:cNvPr id="3" name="Freeform 2"/>
            <p:cNvSpPr/>
            <p:nvPr/>
          </p:nvSpPr>
          <p:spPr>
            <a:xfrm>
              <a:off x="2429935" y="793051"/>
              <a:ext cx="5376333" cy="3237064"/>
            </a:xfrm>
            <a:custGeom>
              <a:avLst/>
              <a:gdLst>
                <a:gd name="connsiteX0" fmla="*/ 0 w 5274733"/>
                <a:gd name="connsiteY0" fmla="*/ 3048000 h 3048000"/>
                <a:gd name="connsiteX1" fmla="*/ 1219200 w 5274733"/>
                <a:gd name="connsiteY1" fmla="*/ 2921000 h 3048000"/>
                <a:gd name="connsiteX2" fmla="*/ 2353733 w 5274733"/>
                <a:gd name="connsiteY2" fmla="*/ 2480734 h 3048000"/>
                <a:gd name="connsiteX3" fmla="*/ 3903133 w 5274733"/>
                <a:gd name="connsiteY3" fmla="*/ 1354667 h 3048000"/>
                <a:gd name="connsiteX4" fmla="*/ 5274733 w 5274733"/>
                <a:gd name="connsiteY4" fmla="*/ 0 h 304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4733" h="3048000">
                  <a:moveTo>
                    <a:pt x="0" y="3048000"/>
                  </a:moveTo>
                  <a:cubicBezTo>
                    <a:pt x="413455" y="3031772"/>
                    <a:pt x="826911" y="3015544"/>
                    <a:pt x="1219200" y="2921000"/>
                  </a:cubicBezTo>
                  <a:cubicBezTo>
                    <a:pt x="1611489" y="2826456"/>
                    <a:pt x="1906411" y="2741789"/>
                    <a:pt x="2353733" y="2480734"/>
                  </a:cubicBezTo>
                  <a:cubicBezTo>
                    <a:pt x="2801055" y="2219679"/>
                    <a:pt x="3416300" y="1768123"/>
                    <a:pt x="3903133" y="1354667"/>
                  </a:cubicBezTo>
                  <a:cubicBezTo>
                    <a:pt x="4389966" y="941211"/>
                    <a:pt x="4926189" y="417689"/>
                    <a:pt x="5274733" y="0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806268" y="-361334"/>
              <a:ext cx="909668" cy="115438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7316" y="5686137"/>
              <a:ext cx="972000" cy="15785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1219453" y="2842652"/>
                  <a:ext cx="657424" cy="61164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bg-BG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𝑜𝑢𝑡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dirty="0"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9453" y="2842652"/>
                  <a:ext cx="657424" cy="61164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6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TextBox 106"/>
            <p:cNvSpPr txBox="1"/>
            <p:nvPr/>
          </p:nvSpPr>
          <p:spPr>
            <a:xfrm>
              <a:off x="4664128" y="6556411"/>
              <a:ext cx="22541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ea typeface="Times New Roman" charset="0"/>
                  <a:cs typeface="Times New Roman" charset="0"/>
                </a:rPr>
                <a:t>s</a:t>
              </a:r>
              <a:r>
                <a:rPr lang="en-US" sz="1600" smtClean="0">
                  <a:ea typeface="Times New Roman" charset="0"/>
                  <a:cs typeface="Times New Roman" charset="0"/>
                </a:rPr>
                <a:t>lope </a:t>
              </a:r>
              <a:r>
                <a:rPr lang="en-US" sz="1600" dirty="0" smtClean="0">
                  <a:ea typeface="Times New Roman" charset="0"/>
                  <a:cs typeface="Times New Roman" charset="0"/>
                </a:rPr>
                <a:t>of the </a:t>
              </a:r>
              <a:r>
                <a:rPr lang="en-US" sz="1600" smtClean="0">
                  <a:ea typeface="Times New Roman" charset="0"/>
                  <a:cs typeface="Times New Roman" charset="0"/>
                </a:rPr>
                <a:t>yield surface</a:t>
              </a:r>
              <a:endParaRPr lang="en-US" sz="1600" dirty="0">
                <a:ea typeface="Times New Roman" charset="0"/>
                <a:cs typeface="Times New Roman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373611" y="5771905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0.149</a:t>
              </a:r>
              <a:endParaRPr lang="en-US" sz="1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203304" y="5771906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0.150</a:t>
              </a:r>
              <a:endParaRPr lang="en-US" sz="1000" dirty="0"/>
            </a:p>
          </p:txBody>
        </p:sp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4668" y="5366914"/>
              <a:ext cx="972000" cy="157856"/>
            </a:xfrm>
            <a:prstGeom prst="rect">
              <a:avLst/>
            </a:prstGeom>
          </p:spPr>
        </p:pic>
        <p:sp>
          <p:nvSpPr>
            <p:cNvPr id="111" name="TextBox 110"/>
            <p:cNvSpPr txBox="1"/>
            <p:nvPr/>
          </p:nvSpPr>
          <p:spPr>
            <a:xfrm>
              <a:off x="3620963" y="5452682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0.089</a:t>
              </a:r>
              <a:endParaRPr lang="en-US" sz="1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450656" y="5452683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0.101</a:t>
              </a:r>
              <a:endParaRPr lang="en-US" sz="1000" dirty="0"/>
            </a:p>
          </p:txBody>
        </p: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362" y="4975298"/>
              <a:ext cx="972000" cy="157856"/>
            </a:xfrm>
            <a:prstGeom prst="rect">
              <a:avLst/>
            </a:prstGeom>
          </p:spPr>
        </p:pic>
        <p:sp>
          <p:nvSpPr>
            <p:cNvPr id="114" name="TextBox 113"/>
            <p:cNvSpPr txBox="1"/>
            <p:nvPr/>
          </p:nvSpPr>
          <p:spPr>
            <a:xfrm>
              <a:off x="4749657" y="5061066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0.130</a:t>
              </a:r>
              <a:endParaRPr lang="en-US" sz="10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5579350" y="5061067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0.174</a:t>
              </a:r>
              <a:endParaRPr lang="en-US" sz="1000" dirty="0"/>
            </a:p>
          </p:txBody>
        </p:sp>
        <p:pic>
          <p:nvPicPr>
            <p:cNvPr id="116" name="Picture 11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8968" y="3976144"/>
              <a:ext cx="972000" cy="157856"/>
            </a:xfrm>
            <a:prstGeom prst="rect">
              <a:avLst/>
            </a:prstGeom>
          </p:spPr>
        </p:pic>
        <p:sp>
          <p:nvSpPr>
            <p:cNvPr id="117" name="TextBox 116"/>
            <p:cNvSpPr txBox="1"/>
            <p:nvPr/>
          </p:nvSpPr>
          <p:spPr>
            <a:xfrm>
              <a:off x="5885263" y="4061912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0.137</a:t>
              </a:r>
              <a:endParaRPr lang="en-US" sz="10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6714956" y="4061913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0.198</a:t>
              </a:r>
              <a:endParaRPr lang="en-US" sz="1000" dirty="0"/>
            </a:p>
          </p:txBody>
        </p:sp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700" y="3004882"/>
              <a:ext cx="972000" cy="157856"/>
            </a:xfrm>
            <a:prstGeom prst="rect">
              <a:avLst/>
            </a:prstGeom>
          </p:spPr>
        </p:pic>
        <p:sp>
          <p:nvSpPr>
            <p:cNvPr id="120" name="TextBox 119"/>
            <p:cNvSpPr txBox="1"/>
            <p:nvPr/>
          </p:nvSpPr>
          <p:spPr>
            <a:xfrm>
              <a:off x="7031995" y="3090650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0.030</a:t>
              </a:r>
              <a:endParaRPr lang="en-US" sz="1000" dirty="0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861688" y="3090651"/>
              <a:ext cx="4796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0.049</a:t>
              </a:r>
              <a:endParaRPr lang="en-US" sz="1000" dirty="0"/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2738444" y="5482622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damage</a:t>
              </a:r>
              <a:endParaRPr lang="en-US" sz="11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377618" y="2808417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damage</a:t>
              </a:r>
              <a:endParaRPr lang="en-US" sz="1100" dirty="0"/>
            </a:p>
          </p:txBody>
        </p:sp>
        <p:sp>
          <p:nvSpPr>
            <p:cNvPr id="124" name="TextBox 123"/>
            <p:cNvSpPr txBox="1"/>
            <p:nvPr/>
          </p:nvSpPr>
          <p:spPr>
            <a:xfrm>
              <a:off x="6244244" y="3788298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damage</a:t>
              </a:r>
              <a:endParaRPr lang="en-US" sz="1100" dirty="0"/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5118101" y="4786730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damage</a:t>
              </a:r>
              <a:endParaRPr lang="en-US" sz="1100" dirty="0"/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973172" y="5177081"/>
              <a:ext cx="64152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smtClean="0"/>
                <a:t>damage</a:t>
              </a:r>
              <a:endParaRPr lang="en-US" sz="1100" dirty="0"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r="23236" b="5579"/>
          <a:stretch/>
        </p:blipFill>
        <p:spPr>
          <a:xfrm>
            <a:off x="7365896" y="461458"/>
            <a:ext cx="863159" cy="867762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3197574" y="451063"/>
            <a:ext cx="0" cy="57600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6249107" y="3147593"/>
            <a:ext cx="0" cy="612000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06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406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26850" cy="1014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00260" y="745398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52535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03644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68730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8045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972" y="74617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16392" y="627418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862148" y="506698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13023" y="37631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06492" y="24891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979168" y="115550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1.25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-906492" y="-1092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378585" y="74617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044496" y="746287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0.75</a:t>
            </a:r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608265" y="745398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825334" y="745398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-916084" y="-17341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2.0</a:t>
            </a:r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7819" y="8229600"/>
            <a:ext cx="30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dissipation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406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26850" cy="1014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00260" y="745398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8676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8625" y="74830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8343" y="748304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66875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1469" y="7483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86770" y="5338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919795" y="33960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86770" y="14313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16392" y="-647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819" y="8229600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 pattern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98" y="3770043"/>
            <a:ext cx="1595188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8457" y="513092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(0.15, 0.33)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98" y="2000182"/>
            <a:ext cx="1574496" cy="14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78457" y="336589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(0.15, 0.67)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" y="4768684"/>
            <a:ext cx="1566535" cy="1440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1069" y="613808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(0, 0.25)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" y="2860741"/>
            <a:ext cx="1549681" cy="144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1068" y="42537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(0, 0.5)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44" y="2860741"/>
            <a:ext cx="1587416" cy="14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42" y="975140"/>
            <a:ext cx="1585618" cy="144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0646" y="424833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(0.3, 0.5)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71196" y="235201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(0.3, 0.75)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96" y="968001"/>
            <a:ext cx="1572045" cy="144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378125" y="53420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</a:t>
            </a:r>
            <a:r>
              <a:rPr lang="en-US" smtClean="0"/>
              <a:t>, 0.83)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78125" y="235241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(0.45, 0.75)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0" y="-833902"/>
            <a:ext cx="1568476" cy="144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653286" y="197381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(0.55, 0.8)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36" y="-1191249"/>
            <a:ext cx="1574328" cy="144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94776" y="18404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(0.55, 0.95)</a:t>
            </a:r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36" y="581374"/>
            <a:ext cx="158797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04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406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26850" cy="1014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00260" y="745398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8676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8625" y="74830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8343" y="748304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66875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1469" y="7483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168603" y="-2116781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8603" y="-2116781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86770" y="5338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919795" y="33960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86770" y="14313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16392" y="-647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819" y="8229600"/>
            <a:ext cx="1704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 pattern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98" y="3770043"/>
            <a:ext cx="1595188" cy="144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78457" y="513092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(0.15, 0.33)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798" y="2000182"/>
            <a:ext cx="1574496" cy="1440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78457" y="336589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(0.15, 0.67)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44" y="4768684"/>
            <a:ext cx="1566535" cy="1440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71069" y="613808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(0, 0.25)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0" y="2860741"/>
            <a:ext cx="1549681" cy="1440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71068" y="42537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(0, 0.5)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070" y="2556501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07798" y="1695140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44" y="2860741"/>
            <a:ext cx="1587416" cy="14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42" y="975140"/>
            <a:ext cx="1585618" cy="144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40646" y="424833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(0.3, 0.5)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71196" y="235201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(0.3, 0.75)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00537" y="68125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96" y="968001"/>
            <a:ext cx="1572045" cy="144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378125" y="53420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</a:t>
            </a:r>
            <a:r>
              <a:rPr lang="en-US" smtClean="0"/>
              <a:t>, 0.83)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78125" y="235241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(0.45, 0.75)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97896" y="-114494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80" y="-833902"/>
            <a:ext cx="1568476" cy="14400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653286" y="197381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(0.55, 0.8)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36" y="-1191249"/>
            <a:ext cx="1574328" cy="1440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594776" y="18404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(0.55, 0.95)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38103" y="-1506678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 step=60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336" y="581374"/>
            <a:ext cx="158797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4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3450942" cy="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26850" cy="1014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25407" y="740306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8676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8625" y="74830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8343" y="748304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66875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1469" y="7483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168603" y="-2116781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8603" y="-2116781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86770" y="5338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919795" y="33960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86770" y="14313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28260" y="-7928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111" y="8406459"/>
            <a:ext cx="29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 pattern (same scale)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8457" y="513092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(0.15, 0.33)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78457" y="336589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(0.15, 0.67)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1069" y="613808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(0, 0.25)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1068" y="42537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(0, 0.5)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070" y="2556501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07798" y="1695140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40646" y="424833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(0.3, 0.5)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71196" y="235201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(0.3, 0.75)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00537" y="68125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78125" y="69930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</a:t>
            </a:r>
            <a:r>
              <a:rPr lang="en-US" smtClean="0"/>
              <a:t>, 0.83)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78125" y="235241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(0.45, 0.75)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97896" y="-97984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513586" y="67952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(0.55, 0.83)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467776" y="-93244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(0.55, 1.0)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311103" y="-2623172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step=50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37" y="1004061"/>
            <a:ext cx="1618318" cy="14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37" y="2878191"/>
            <a:ext cx="1603523" cy="144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4" y="3760631"/>
            <a:ext cx="1607053" cy="144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60" y="2006597"/>
            <a:ext cx="1625480" cy="144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2" y="-662134"/>
            <a:ext cx="1610990" cy="144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93" y="975140"/>
            <a:ext cx="1617902" cy="14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2" y="2860741"/>
            <a:ext cx="1621895" cy="144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2" y="4744705"/>
            <a:ext cx="1626353" cy="144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12" y="-2299463"/>
            <a:ext cx="1590794" cy="144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76" y="-659899"/>
            <a:ext cx="161246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406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26850" cy="1014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800260" y="745398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8676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8625" y="74830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8343" y="748304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66875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1469" y="7483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741457" y="-1823248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86770" y="5338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919795" y="33960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86770" y="14313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16392" y="-64763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7819" y="8229600"/>
            <a:ext cx="307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dissipation pattern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8457" y="513092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(0.15, 0.33)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78457" y="336589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(0.15, 0.67)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1069" y="613808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(0, 0.25)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1068" y="42537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(0, 0.5)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070" y="2556501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07798" y="1695140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40646" y="424833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(0.3, 0.5)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71196" y="235201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(0.3, 0.75)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00537" y="68125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78125" y="53420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</a:t>
            </a:r>
            <a:r>
              <a:rPr lang="en-US" smtClean="0"/>
              <a:t>, 0.83)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78125" y="235241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(0.45, 0.75)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97896" y="-114494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53286" y="1973819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(0.55, 0.8)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594776" y="18404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(0.55, 0.95)</a:t>
            </a:r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38103" y="-1506678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Time step=60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67" y="4741000"/>
            <a:ext cx="1551254" cy="14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54" y="2003168"/>
            <a:ext cx="1548679" cy="144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20" y="3765744"/>
            <a:ext cx="1564941" cy="144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35" y="2872316"/>
            <a:ext cx="1553851" cy="144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72" y="988662"/>
            <a:ext cx="1549314" cy="144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03" y="972593"/>
            <a:ext cx="1566686" cy="14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226" y="-824881"/>
            <a:ext cx="1551742" cy="144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913" y="-1194511"/>
            <a:ext cx="1571487" cy="144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778" y="597200"/>
            <a:ext cx="1567622" cy="14400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3" y="-1185725"/>
            <a:ext cx="1554018" cy="14400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" y="2889052"/>
            <a:ext cx="1567059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6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1910" y="521389"/>
            <a:ext cx="886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Mechanical dissipation pattern corresponds very well with the bifurcation </a:t>
            </a:r>
            <a:r>
              <a:rPr lang="en-US" smtClean="0"/>
              <a:t>in damage pattern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7159" y="1551008"/>
            <a:ext cx="672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Question: what does “mechanical dissipation” being negative mean??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061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>
            <a:off x="-623942" y="7306754"/>
            <a:ext cx="13450942" cy="8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-262824" y="-2310580"/>
            <a:ext cx="26850" cy="101416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025407" y="7403068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slope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08676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428625" y="74830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08343" y="748304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0.45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866875" y="74868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41469" y="748304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-1168603" y="-2116781"/>
                <a:ext cx="652615" cy="6101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8603" y="-2116781"/>
                <a:ext cx="652615" cy="6101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-986770" y="533874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919795" y="33960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986770" y="143132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0.75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-928260" y="-7928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8111" y="8406459"/>
            <a:ext cx="29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Damage pattern (same scale)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78457" y="5130927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(0.15, 0.33)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778457" y="3365899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(0.15, 0.67)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71069" y="613808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(0, 0.25)</a:t>
            </a:r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71068" y="425376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(0, 0.5)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070" y="2556501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607798" y="1695140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140646" y="4248332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(0.3, 0.5)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71196" y="2352018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(0.3, 0.75)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900537" y="68125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378125" y="69930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</a:t>
            </a:r>
            <a:r>
              <a:rPr lang="en-US" smtClean="0"/>
              <a:t>, 0.83)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378125" y="235241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(0.45, 0.75)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97896" y="-979849"/>
            <a:ext cx="156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step=100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513586" y="679525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(0.55, 0.83)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467776" y="-932445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(0.55, 1.0)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311103" y="-2623172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step=50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37" y="1048857"/>
            <a:ext cx="1618318" cy="14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37" y="2878191"/>
            <a:ext cx="1603523" cy="1440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974" y="3805427"/>
            <a:ext cx="1607053" cy="144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760" y="2051393"/>
            <a:ext cx="1625480" cy="1440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072" y="-662134"/>
            <a:ext cx="1610990" cy="1440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093" y="975140"/>
            <a:ext cx="1617902" cy="14400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2" y="2905537"/>
            <a:ext cx="1621895" cy="14400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82" y="4789501"/>
            <a:ext cx="1626353" cy="14400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12" y="-2299463"/>
            <a:ext cx="1590794" cy="14400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6676" y="-662135"/>
            <a:ext cx="1614967" cy="144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523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t="1114" r="10776" b="1336"/>
          <a:stretch/>
        </p:blipFill>
        <p:spPr>
          <a:xfrm>
            <a:off x="1981200" y="16923"/>
            <a:ext cx="7620000" cy="6489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2" r="23514" b="5119"/>
          <a:stretch/>
        </p:blipFill>
        <p:spPr>
          <a:xfrm>
            <a:off x="4930274" y="1304459"/>
            <a:ext cx="972000" cy="9790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8" r="22808" b="5893"/>
          <a:stretch/>
        </p:blipFill>
        <p:spPr>
          <a:xfrm>
            <a:off x="4930274" y="3746104"/>
            <a:ext cx="972000" cy="95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7" r="23245" b="5609"/>
          <a:stretch/>
        </p:blipFill>
        <p:spPr>
          <a:xfrm>
            <a:off x="3797800" y="4111408"/>
            <a:ext cx="972000" cy="9674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1" r="23549" b="6097"/>
          <a:stretch/>
        </p:blipFill>
        <p:spPr>
          <a:xfrm>
            <a:off x="3797800" y="2250165"/>
            <a:ext cx="972000" cy="966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1" r="24471" b="5805"/>
          <a:stretch/>
        </p:blipFill>
        <p:spPr>
          <a:xfrm>
            <a:off x="6049308" y="605356"/>
            <a:ext cx="975128" cy="9906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17" r="22671" b="4852"/>
          <a:stretch/>
        </p:blipFill>
        <p:spPr>
          <a:xfrm>
            <a:off x="6052436" y="2744432"/>
            <a:ext cx="972000" cy="9669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9" r="23417" b="6616"/>
          <a:stretch/>
        </p:blipFill>
        <p:spPr>
          <a:xfrm>
            <a:off x="2547316" y="2603799"/>
            <a:ext cx="972000" cy="960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6" r="23628" b="5156"/>
          <a:stretch/>
        </p:blipFill>
        <p:spPr>
          <a:xfrm>
            <a:off x="2547316" y="4417443"/>
            <a:ext cx="972000" cy="9805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6" r="23596" b="5961"/>
          <a:stretch/>
        </p:blipFill>
        <p:spPr>
          <a:xfrm>
            <a:off x="7196871" y="1762594"/>
            <a:ext cx="972000" cy="97527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429935" y="793051"/>
            <a:ext cx="5376333" cy="3237064"/>
          </a:xfrm>
          <a:custGeom>
            <a:avLst/>
            <a:gdLst>
              <a:gd name="connsiteX0" fmla="*/ 0 w 5274733"/>
              <a:gd name="connsiteY0" fmla="*/ 3048000 h 3048000"/>
              <a:gd name="connsiteX1" fmla="*/ 1219200 w 5274733"/>
              <a:gd name="connsiteY1" fmla="*/ 2921000 h 3048000"/>
              <a:gd name="connsiteX2" fmla="*/ 2353733 w 5274733"/>
              <a:gd name="connsiteY2" fmla="*/ 2480734 h 3048000"/>
              <a:gd name="connsiteX3" fmla="*/ 3903133 w 5274733"/>
              <a:gd name="connsiteY3" fmla="*/ 1354667 h 3048000"/>
              <a:gd name="connsiteX4" fmla="*/ 5274733 w 5274733"/>
              <a:gd name="connsiteY4" fmla="*/ 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4733" h="3048000">
                <a:moveTo>
                  <a:pt x="0" y="3048000"/>
                </a:moveTo>
                <a:cubicBezTo>
                  <a:pt x="413455" y="3031772"/>
                  <a:pt x="826911" y="3015544"/>
                  <a:pt x="1219200" y="2921000"/>
                </a:cubicBezTo>
                <a:cubicBezTo>
                  <a:pt x="1611489" y="2826456"/>
                  <a:pt x="1906411" y="2741789"/>
                  <a:pt x="2353733" y="2480734"/>
                </a:cubicBezTo>
                <a:cubicBezTo>
                  <a:pt x="2801055" y="2219679"/>
                  <a:pt x="3416300" y="1768123"/>
                  <a:pt x="3903133" y="1354667"/>
                </a:cubicBezTo>
                <a:cubicBezTo>
                  <a:pt x="4389966" y="941211"/>
                  <a:pt x="4926189" y="417689"/>
                  <a:pt x="5274733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806268" y="16923"/>
            <a:ext cx="535038" cy="776128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7" r="23236" b="5579"/>
          <a:stretch/>
        </p:blipFill>
        <p:spPr>
          <a:xfrm>
            <a:off x="7196871" y="19076"/>
            <a:ext cx="972000" cy="97718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16" y="5686137"/>
            <a:ext cx="972000" cy="157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219453" y="2842652"/>
                <a:ext cx="657424" cy="611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bg-BG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𝑜𝑢𝑡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453" y="2842652"/>
                <a:ext cx="657424" cy="61164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TextBox 106"/>
          <p:cNvSpPr txBox="1"/>
          <p:nvPr/>
        </p:nvSpPr>
        <p:spPr>
          <a:xfrm>
            <a:off x="4664128" y="6556411"/>
            <a:ext cx="2254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ea typeface="Times New Roman" charset="0"/>
                <a:cs typeface="Times New Roman" charset="0"/>
              </a:rPr>
              <a:t>s</a:t>
            </a:r>
            <a:r>
              <a:rPr lang="en-US" sz="1600" smtClean="0">
                <a:ea typeface="Times New Roman" charset="0"/>
                <a:cs typeface="Times New Roman" charset="0"/>
              </a:rPr>
              <a:t>lope </a:t>
            </a:r>
            <a:r>
              <a:rPr lang="en-US" sz="1600" dirty="0" smtClean="0">
                <a:ea typeface="Times New Roman" charset="0"/>
                <a:cs typeface="Times New Roman" charset="0"/>
              </a:rPr>
              <a:t>of the </a:t>
            </a:r>
            <a:r>
              <a:rPr lang="en-US" sz="1600" smtClean="0">
                <a:ea typeface="Times New Roman" charset="0"/>
                <a:cs typeface="Times New Roman" charset="0"/>
              </a:rPr>
              <a:t>yield surface</a:t>
            </a:r>
            <a:endParaRPr lang="en-US" sz="1600" dirty="0">
              <a:ea typeface="Times New Roman" charset="0"/>
              <a:cs typeface="Times New Roman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373611" y="5771905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0.149</a:t>
            </a:r>
            <a:endParaRPr lang="en-US" sz="1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203304" y="5771906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0.150</a:t>
            </a:r>
            <a:endParaRPr lang="en-US" sz="1000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68" y="5366914"/>
            <a:ext cx="972000" cy="157856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3620963" y="5452682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0.089</a:t>
            </a:r>
            <a:endParaRPr lang="en-US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450656" y="5452683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0.101</a:t>
            </a:r>
            <a:endParaRPr lang="en-US" sz="10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62" y="4975298"/>
            <a:ext cx="972000" cy="15785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4749657" y="5061066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0.130</a:t>
            </a:r>
            <a:endParaRPr lang="en-US" sz="1000" dirty="0"/>
          </a:p>
        </p:txBody>
      </p:sp>
      <p:sp>
        <p:nvSpPr>
          <p:cNvPr id="115" name="TextBox 114"/>
          <p:cNvSpPr txBox="1"/>
          <p:nvPr/>
        </p:nvSpPr>
        <p:spPr>
          <a:xfrm>
            <a:off x="5579350" y="5061067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0.174</a:t>
            </a:r>
            <a:endParaRPr lang="en-US" sz="10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968" y="3976144"/>
            <a:ext cx="972000" cy="15785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5885263" y="4061912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0.137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6714956" y="4061913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0.198</a:t>
            </a:r>
            <a:endParaRPr lang="en-US" sz="1000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00" y="3004882"/>
            <a:ext cx="972000" cy="157856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7031995" y="3090650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0.030</a:t>
            </a:r>
            <a:endParaRPr lang="en-US" sz="1000" dirty="0"/>
          </a:p>
        </p:txBody>
      </p:sp>
      <p:sp>
        <p:nvSpPr>
          <p:cNvPr id="121" name="TextBox 120"/>
          <p:cNvSpPr txBox="1"/>
          <p:nvPr/>
        </p:nvSpPr>
        <p:spPr>
          <a:xfrm>
            <a:off x="7861688" y="3090651"/>
            <a:ext cx="4796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0.049</a:t>
            </a:r>
            <a:endParaRPr lang="en-US" sz="1000" dirty="0"/>
          </a:p>
        </p:txBody>
      </p:sp>
      <p:sp>
        <p:nvSpPr>
          <p:cNvPr id="122" name="TextBox 121"/>
          <p:cNvSpPr txBox="1"/>
          <p:nvPr/>
        </p:nvSpPr>
        <p:spPr>
          <a:xfrm>
            <a:off x="2738444" y="5482622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damage</a:t>
            </a:r>
            <a:endParaRPr lang="en-US" sz="11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377618" y="2808417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damage</a:t>
            </a:r>
            <a:endParaRPr lang="en-US" sz="1100" dirty="0"/>
          </a:p>
        </p:txBody>
      </p:sp>
      <p:sp>
        <p:nvSpPr>
          <p:cNvPr id="124" name="TextBox 123"/>
          <p:cNvSpPr txBox="1"/>
          <p:nvPr/>
        </p:nvSpPr>
        <p:spPr>
          <a:xfrm>
            <a:off x="6244244" y="3788298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damage</a:t>
            </a:r>
            <a:endParaRPr lang="en-US" sz="1100" dirty="0"/>
          </a:p>
        </p:txBody>
      </p:sp>
      <p:sp>
        <p:nvSpPr>
          <p:cNvPr id="125" name="TextBox 124"/>
          <p:cNvSpPr txBox="1"/>
          <p:nvPr/>
        </p:nvSpPr>
        <p:spPr>
          <a:xfrm>
            <a:off x="5118101" y="4786730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damage</a:t>
            </a:r>
            <a:endParaRPr lang="en-US" sz="1100" dirty="0"/>
          </a:p>
        </p:txBody>
      </p:sp>
      <p:sp>
        <p:nvSpPr>
          <p:cNvPr id="126" name="TextBox 125"/>
          <p:cNvSpPr txBox="1"/>
          <p:nvPr/>
        </p:nvSpPr>
        <p:spPr>
          <a:xfrm>
            <a:off x="3973172" y="5177081"/>
            <a:ext cx="6415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damage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1187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456</Words>
  <Application>Microsoft Macintosh PowerPoint</Application>
  <PresentationFormat>Widescreen</PresentationFormat>
  <Paragraphs>195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Cambria Math</vt:lpstr>
      <vt:lpstr>Times New Roman</vt:lpstr>
      <vt:lpstr>Arial</vt:lpstr>
      <vt:lpstr>Office Theme</vt:lpstr>
      <vt:lpstr>Bifurcation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Bifurcation Diagram</dc:title>
  <dc:creator>Manman Hu</dc:creator>
  <cp:lastModifiedBy>Manman Hu</cp:lastModifiedBy>
  <cp:revision>56</cp:revision>
  <dcterms:created xsi:type="dcterms:W3CDTF">2016-08-31T04:14:45Z</dcterms:created>
  <dcterms:modified xsi:type="dcterms:W3CDTF">2016-11-03T04:29:01Z</dcterms:modified>
</cp:coreProperties>
</file>